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8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88" r:id="rId11"/>
    <p:sldId id="290" r:id="rId12"/>
    <p:sldId id="291" r:id="rId13"/>
    <p:sldId id="292" r:id="rId14"/>
    <p:sldId id="293" r:id="rId15"/>
    <p:sldId id="295" r:id="rId16"/>
    <p:sldId id="294" r:id="rId17"/>
    <p:sldId id="296" r:id="rId18"/>
    <p:sldId id="298" r:id="rId19"/>
    <p:sldId id="297" r:id="rId20"/>
    <p:sldId id="299" r:id="rId21"/>
    <p:sldId id="300" r:id="rId22"/>
    <p:sldId id="301" r:id="rId23"/>
    <p:sldId id="302" r:id="rId24"/>
    <p:sldId id="305" r:id="rId25"/>
    <p:sldId id="304" r:id="rId26"/>
    <p:sldId id="303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576" autoAdjust="0"/>
  </p:normalViewPr>
  <p:slideViewPr>
    <p:cSldViewPr>
      <p:cViewPr>
        <p:scale>
          <a:sx n="100" d="100"/>
          <a:sy n="100" d="100"/>
        </p:scale>
        <p:origin x="-193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A9B3-7504-44E0-B211-2C8204B129C4}" type="datetimeFigureOut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740E6-F777-442C-9754-10CDFFB29A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02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636701-2AB9-412C-B5E9-F93053A37FF0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C8C42-2A3A-453E-818D-89DC2756CC19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E17E0-D448-4589-AA4B-D74B2A54313E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B4938-A367-4B03-9B0D-CBE6FAD72B0B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70171-2C32-4A27-BA04-ABA5CC107661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AA9F2-7F17-4F21-A7D5-114F3F55C503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FD2AA-8C9C-4D18-8A9E-5C9A527E0456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40C64-9EAF-4BEF-B7C7-9E0EB37EF1FE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4AA84-5C3F-4888-88AE-FA4E5ED24A0A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7B027A-A26D-40E5-B24A-8E9DD1885E56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913CC4-1BE1-4F00-9D5B-09995E17FED2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15C3CD-D96D-463A-B48C-C6B261CF68E0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B9AB5A-906E-43C5-A61D-00F8F7E1E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 smtClean="0"/>
              <a:t>A Cost-Effective Recommender System for Taxi Drivers</a:t>
            </a:r>
            <a:endParaRPr lang="zh-TW" altLang="en-US" sz="32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475656" y="3789040"/>
            <a:ext cx="5976664" cy="2088232"/>
          </a:xfrm>
        </p:spPr>
        <p:txBody>
          <a:bodyPr>
            <a:noAutofit/>
          </a:bodyPr>
          <a:lstStyle/>
          <a:p>
            <a:pPr algn="l"/>
            <a:r>
              <a:rPr lang="en-US" altLang="zh-TW" sz="2200" dirty="0" smtClean="0"/>
              <a:t>Date : 2014/11/06</a:t>
            </a:r>
          </a:p>
          <a:p>
            <a:r>
              <a:rPr lang="en-US" altLang="zh-TW" sz="2200" dirty="0" smtClean="0"/>
              <a:t>Author : </a:t>
            </a:r>
            <a:r>
              <a:rPr lang="en-US" altLang="zh-TW" sz="2000" dirty="0" err="1"/>
              <a:t>Meng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Qu</a:t>
            </a:r>
            <a:r>
              <a:rPr lang="en-US" altLang="zh-TW" sz="2200" dirty="0" smtClean="0"/>
              <a:t>,</a:t>
            </a:r>
            <a:r>
              <a:rPr lang="en-US" altLang="zh-TW" sz="2000" dirty="0"/>
              <a:t> </a:t>
            </a:r>
            <a:r>
              <a:rPr lang="en-US" altLang="zh-TW" sz="2000" dirty="0" err="1"/>
              <a:t>Hengshu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Zhu,</a:t>
            </a:r>
            <a:r>
              <a:rPr lang="en-US" altLang="zh-TW" sz="2000" dirty="0"/>
              <a:t> </a:t>
            </a:r>
            <a:r>
              <a:rPr lang="en-US" altLang="zh-TW" sz="2000" dirty="0" err="1"/>
              <a:t>Junming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Liu</a:t>
            </a:r>
            <a:endParaRPr lang="en-US" altLang="zh-TW" sz="2200" dirty="0" smtClean="0"/>
          </a:p>
          <a:p>
            <a:pPr algn="l"/>
            <a:r>
              <a:rPr lang="en-US" altLang="zh-TW" sz="2200" dirty="0" smtClean="0"/>
              <a:t>Source : KDD’14</a:t>
            </a:r>
          </a:p>
          <a:p>
            <a:pPr algn="l"/>
            <a:r>
              <a:rPr lang="en-US" altLang="zh-TW" sz="2200" dirty="0" smtClean="0"/>
              <a:t>Advisor :  </a:t>
            </a:r>
            <a:r>
              <a:rPr lang="en-US" altLang="zh-TW" sz="2200" dirty="0" err="1" smtClean="0"/>
              <a:t>Jia</a:t>
            </a:r>
            <a:r>
              <a:rPr lang="en-US" altLang="zh-TW" sz="2200" dirty="0" smtClean="0"/>
              <a:t>-ling </a:t>
            </a:r>
            <a:r>
              <a:rPr lang="en-US" altLang="zh-TW" sz="2200" dirty="0" err="1" smtClean="0"/>
              <a:t>Koh</a:t>
            </a:r>
            <a:endParaRPr lang="en-US" altLang="zh-TW" sz="2200" dirty="0" smtClean="0"/>
          </a:p>
          <a:p>
            <a:pPr algn="l"/>
            <a:r>
              <a:rPr lang="en-US" altLang="zh-TW" sz="2200" dirty="0" smtClean="0"/>
              <a:t>Speaker :  Sheng-</a:t>
            </a:r>
            <a:r>
              <a:rPr lang="en-US" altLang="zh-TW" sz="2200" dirty="0" err="1" smtClean="0"/>
              <a:t>Chih,Chu</a:t>
            </a:r>
            <a:endParaRPr lang="en-US" altLang="zh-TW" sz="2200" dirty="0" smtClean="0"/>
          </a:p>
          <a:p>
            <a:pPr algn="l"/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38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Brute-Force </a:t>
            </a:r>
            <a:r>
              <a:rPr lang="en-US" altLang="zh-TW" dirty="0" smtClean="0"/>
              <a:t>Recommendation Strategy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MNP Route Recommendation</a:t>
            </a:r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6" y="1916832"/>
            <a:ext cx="61150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3"/>
          <a:stretch/>
        </p:blipFill>
        <p:spPr bwMode="auto">
          <a:xfrm>
            <a:off x="3996804" y="4288557"/>
            <a:ext cx="417646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93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Route net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611560" y="15567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sp>
        <p:nvSpPr>
          <p:cNvPr id="8" name="橢圓 7"/>
          <p:cNvSpPr/>
          <p:nvPr/>
        </p:nvSpPr>
        <p:spPr>
          <a:xfrm>
            <a:off x="2239752" y="242852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2</a:t>
            </a:r>
            <a:endParaRPr lang="zh-TW" altLang="en-US" baseline="-25000" dirty="0"/>
          </a:p>
        </p:txBody>
      </p:sp>
      <p:sp>
        <p:nvSpPr>
          <p:cNvPr id="9" name="橢圓 8"/>
          <p:cNvSpPr/>
          <p:nvPr/>
        </p:nvSpPr>
        <p:spPr>
          <a:xfrm>
            <a:off x="935596" y="343120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10" name="橢圓 9"/>
          <p:cNvSpPr/>
          <p:nvPr/>
        </p:nvSpPr>
        <p:spPr>
          <a:xfrm>
            <a:off x="3750060" y="150105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3</a:t>
            </a:r>
            <a:endParaRPr lang="zh-TW" altLang="en-US" baseline="-25000" dirty="0"/>
          </a:p>
        </p:txBody>
      </p:sp>
      <p:sp>
        <p:nvSpPr>
          <p:cNvPr id="11" name="橢圓 10"/>
          <p:cNvSpPr/>
          <p:nvPr/>
        </p:nvSpPr>
        <p:spPr>
          <a:xfrm>
            <a:off x="3692588" y="40050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5</a:t>
            </a:r>
            <a:endParaRPr lang="zh-TW" altLang="en-US" baseline="-25000" dirty="0"/>
          </a:p>
        </p:txBody>
      </p:sp>
      <p:sp>
        <p:nvSpPr>
          <p:cNvPr id="12" name="橢圓 11"/>
          <p:cNvSpPr/>
          <p:nvPr/>
        </p:nvSpPr>
        <p:spPr>
          <a:xfrm>
            <a:off x="1915716" y="465313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7</a:t>
            </a:r>
            <a:endParaRPr lang="zh-TW" altLang="en-US" baseline="-25000" dirty="0"/>
          </a:p>
        </p:txBody>
      </p:sp>
      <p:sp>
        <p:nvSpPr>
          <p:cNvPr id="13" name="橢圓 12"/>
          <p:cNvSpPr/>
          <p:nvPr/>
        </p:nvSpPr>
        <p:spPr>
          <a:xfrm>
            <a:off x="5726720" y="307660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6</a:t>
            </a:r>
            <a:endParaRPr lang="zh-TW" altLang="en-US" baseline="-25000" dirty="0"/>
          </a:p>
        </p:txBody>
      </p:sp>
      <p:cxnSp>
        <p:nvCxnSpPr>
          <p:cNvPr id="17" name="直線接點 16"/>
          <p:cNvCxnSpPr>
            <a:stCxn id="7" idx="6"/>
            <a:endCxn id="10" idx="2"/>
          </p:cNvCxnSpPr>
          <p:nvPr/>
        </p:nvCxnSpPr>
        <p:spPr>
          <a:xfrm flipV="1">
            <a:off x="1259632" y="1825092"/>
            <a:ext cx="2490428" cy="5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8" idx="5"/>
          </p:cNvCxnSpPr>
          <p:nvPr/>
        </p:nvCxnSpPr>
        <p:spPr>
          <a:xfrm flipH="1">
            <a:off x="2411760" y="2981692"/>
            <a:ext cx="381156" cy="1671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12" idx="6"/>
            <a:endCxn id="11" idx="3"/>
          </p:cNvCxnSpPr>
          <p:nvPr/>
        </p:nvCxnSpPr>
        <p:spPr>
          <a:xfrm flipV="1">
            <a:off x="2563788" y="4558228"/>
            <a:ext cx="1223708" cy="41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7" idx="5"/>
            <a:endCxn id="9" idx="0"/>
          </p:cNvCxnSpPr>
          <p:nvPr/>
        </p:nvCxnSpPr>
        <p:spPr>
          <a:xfrm>
            <a:off x="1164724" y="2109956"/>
            <a:ext cx="94908" cy="1321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7" idx="5"/>
            <a:endCxn id="8" idx="1"/>
          </p:cNvCxnSpPr>
          <p:nvPr/>
        </p:nvCxnSpPr>
        <p:spPr>
          <a:xfrm>
            <a:off x="1164724" y="2109956"/>
            <a:ext cx="1169936" cy="413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8" idx="6"/>
            <a:endCxn id="13" idx="1"/>
          </p:cNvCxnSpPr>
          <p:nvPr/>
        </p:nvCxnSpPr>
        <p:spPr>
          <a:xfrm>
            <a:off x="2887824" y="2752564"/>
            <a:ext cx="2933804" cy="41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10" idx="5"/>
            <a:endCxn id="13" idx="1"/>
          </p:cNvCxnSpPr>
          <p:nvPr/>
        </p:nvCxnSpPr>
        <p:spPr>
          <a:xfrm>
            <a:off x="4303224" y="2054220"/>
            <a:ext cx="1518404" cy="1117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13" idx="3"/>
          </p:cNvCxnSpPr>
          <p:nvPr/>
        </p:nvCxnSpPr>
        <p:spPr>
          <a:xfrm flipH="1">
            <a:off x="4354726" y="3629764"/>
            <a:ext cx="1466902" cy="591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直線接點 3072"/>
          <p:cNvCxnSpPr>
            <a:stCxn id="9" idx="6"/>
            <a:endCxn id="11" idx="2"/>
          </p:cNvCxnSpPr>
          <p:nvPr/>
        </p:nvCxnSpPr>
        <p:spPr>
          <a:xfrm>
            <a:off x="1583668" y="3755244"/>
            <a:ext cx="2108920" cy="57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直線接點 3075"/>
          <p:cNvCxnSpPr>
            <a:stCxn id="9" idx="7"/>
            <a:endCxn id="13" idx="2"/>
          </p:cNvCxnSpPr>
          <p:nvPr/>
        </p:nvCxnSpPr>
        <p:spPr>
          <a:xfrm flipV="1">
            <a:off x="1488760" y="3400636"/>
            <a:ext cx="4237960" cy="125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向下箭號 3077"/>
          <p:cNvSpPr/>
          <p:nvPr/>
        </p:nvSpPr>
        <p:spPr>
          <a:xfrm>
            <a:off x="875016" y="1285387"/>
            <a:ext cx="60579" cy="28310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77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Initial : M=3 , root = r</a:t>
            </a:r>
            <a:r>
              <a:rPr lang="en-US" altLang="zh-TW" baseline="-25000" dirty="0" smtClean="0"/>
              <a:t>1 </a:t>
            </a:r>
            <a:r>
              <a:rPr lang="en-US" altLang="zh-TW" dirty="0" smtClean="0"/>
              <a:t>, Q = {R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} , R</a:t>
            </a:r>
            <a:r>
              <a:rPr lang="en-US" altLang="zh-TW" baseline="-25000" dirty="0" smtClean="0"/>
              <a:t>0 </a:t>
            </a:r>
            <a:r>
              <a:rPr lang="en-US" altLang="zh-TW" dirty="0" smtClean="0"/>
              <a:t>= {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en-US" altLang="zh-TW" dirty="0" smtClean="0"/>
              <a:t>}</a:t>
            </a:r>
          </a:p>
          <a:p>
            <a:r>
              <a:rPr lang="en-US" altLang="zh-TW" dirty="0" smtClean="0"/>
              <a:t>Step 1: R = {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en-US" altLang="zh-TW" dirty="0" smtClean="0"/>
              <a:t>} , if |R| &lt; M</a:t>
            </a:r>
          </a:p>
          <a:p>
            <a:pPr marL="109728" indent="0">
              <a:buNone/>
            </a:pPr>
            <a:r>
              <a:rPr lang="en-US" altLang="zh-TW" dirty="0" smtClean="0"/>
              <a:t>	Add Q {r</a:t>
            </a:r>
            <a:r>
              <a:rPr lang="en-US" altLang="zh-TW" baseline="-25000" dirty="0" smtClean="0"/>
              <a:t>1 </a:t>
            </a:r>
            <a:r>
              <a:rPr lang="zh-TW" altLang="en-US" dirty="0" smtClean="0"/>
              <a:t>→</a:t>
            </a:r>
            <a:r>
              <a:rPr lang="en-US" altLang="zh-TW" dirty="0" smtClean="0"/>
              <a:t> r</a:t>
            </a:r>
            <a:r>
              <a:rPr lang="en-US" altLang="zh-TW" baseline="-25000" dirty="0" smtClean="0"/>
              <a:t>2 </a:t>
            </a:r>
            <a:r>
              <a:rPr lang="en-US" altLang="zh-TW" dirty="0" smtClean="0"/>
              <a:t>,</a:t>
            </a:r>
            <a:r>
              <a:rPr lang="en-US" altLang="zh-TW" dirty="0"/>
              <a:t> 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3 </a:t>
            </a:r>
            <a:r>
              <a:rPr lang="en-US" altLang="zh-TW" dirty="0"/>
              <a:t>,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4 </a:t>
            </a:r>
            <a:r>
              <a:rPr lang="en-US" altLang="zh-TW" dirty="0" smtClean="0"/>
              <a:t>}</a:t>
            </a:r>
            <a:endParaRPr lang="en-US" altLang="zh-TW" dirty="0"/>
          </a:p>
          <a:p>
            <a:r>
              <a:rPr lang="en-US" altLang="zh-TW" dirty="0"/>
              <a:t>Step </a:t>
            </a:r>
            <a:r>
              <a:rPr lang="en-US" altLang="zh-TW" dirty="0" smtClean="0"/>
              <a:t>2: </a:t>
            </a:r>
            <a:r>
              <a:rPr lang="en-US" altLang="zh-TW" dirty="0"/>
              <a:t>R = </a:t>
            </a:r>
            <a:r>
              <a:rPr lang="en-US" altLang="zh-TW" dirty="0" smtClean="0"/>
              <a:t>{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 </a:t>
            </a:r>
            <a:r>
              <a:rPr lang="en-US" altLang="zh-TW" dirty="0" smtClean="0"/>
              <a:t>} </a:t>
            </a:r>
            <a:r>
              <a:rPr lang="en-US" altLang="zh-TW" dirty="0"/>
              <a:t>, if |R| &lt; </a:t>
            </a:r>
            <a:r>
              <a:rPr lang="en-US" altLang="zh-TW" dirty="0" smtClean="0"/>
              <a:t>M</a:t>
            </a:r>
          </a:p>
          <a:p>
            <a:pPr marL="109728" indent="0">
              <a:buNone/>
            </a:pPr>
            <a:r>
              <a:rPr lang="en-US" altLang="zh-TW" dirty="0" smtClean="0"/>
              <a:t>	Add </a:t>
            </a:r>
            <a:r>
              <a:rPr lang="en-US" altLang="zh-TW" dirty="0"/>
              <a:t>Q {r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2</a:t>
            </a:r>
            <a:r>
              <a:rPr lang="zh-TW" altLang="en-US" dirty="0" smtClean="0"/>
              <a:t> 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6</a:t>
            </a:r>
            <a:r>
              <a:rPr lang="en-US" altLang="zh-TW" dirty="0" smtClean="0"/>
              <a:t>,</a:t>
            </a:r>
            <a:r>
              <a:rPr lang="en-US" altLang="zh-TW" dirty="0"/>
              <a:t> 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</a:t>
            </a:r>
            <a:r>
              <a:rPr lang="zh-TW" altLang="en-US" dirty="0"/>
              <a:t> 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7</a:t>
            </a:r>
            <a:r>
              <a:rPr lang="en-US" altLang="zh-TW" dirty="0" smtClean="0"/>
              <a:t>}</a:t>
            </a:r>
          </a:p>
          <a:p>
            <a:pPr marL="109728" indent="0">
              <a:buNone/>
            </a:pPr>
            <a:r>
              <a:rPr lang="en-US" altLang="zh-TW" dirty="0" smtClean="0"/>
              <a:t>Q state :{r</a:t>
            </a:r>
            <a:r>
              <a:rPr lang="en-US" altLang="zh-TW" baseline="-25000" dirty="0" smtClean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3 </a:t>
            </a:r>
            <a:r>
              <a:rPr lang="en-US" altLang="zh-TW" dirty="0"/>
              <a:t>, 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4</a:t>
            </a:r>
            <a:r>
              <a:rPr lang="en-US" altLang="zh-TW" dirty="0"/>
              <a:t> 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zh-TW" altLang="en-US" baseline="-25000" dirty="0" smtClean="0"/>
              <a:t> 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</a:t>
            </a:r>
            <a:r>
              <a:rPr lang="zh-TW" altLang="en-US" dirty="0"/>
              <a:t> 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6</a:t>
            </a:r>
            <a:r>
              <a:rPr lang="zh-TW" altLang="en-US" baseline="-25000" dirty="0" smtClean="0"/>
              <a:t> </a:t>
            </a:r>
            <a:r>
              <a:rPr lang="en-US" altLang="zh-TW" dirty="0" smtClean="0"/>
              <a:t>, 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</a:t>
            </a:r>
            <a:r>
              <a:rPr lang="zh-TW" altLang="en-US" dirty="0"/>
              <a:t> →</a:t>
            </a:r>
            <a:r>
              <a:rPr lang="en-US" altLang="zh-TW" dirty="0"/>
              <a:t> r</a:t>
            </a:r>
            <a:r>
              <a:rPr lang="en-US" altLang="zh-TW" baseline="-25000" dirty="0"/>
              <a:t>7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}</a:t>
            </a:r>
            <a:endParaRPr lang="en-US" altLang="zh-TW" dirty="0"/>
          </a:p>
          <a:p>
            <a:r>
              <a:rPr lang="en-US" altLang="zh-TW" dirty="0"/>
              <a:t>Until </a:t>
            </a:r>
            <a:r>
              <a:rPr lang="en-US" altLang="zh-TW" dirty="0" smtClean="0"/>
              <a:t>if |R| == M </a:t>
            </a:r>
          </a:p>
          <a:p>
            <a:pPr marL="109728" indent="0">
              <a:buNone/>
            </a:pPr>
            <a:r>
              <a:rPr lang="en-US" altLang="zh-TW" dirty="0" smtClean="0"/>
              <a:t>Output Candidate routes</a:t>
            </a:r>
            <a:r>
              <a:rPr lang="en-US" altLang="zh-TW" dirty="0"/>
              <a:t> :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 smtClean="0"/>
              <a:t>{r</a:t>
            </a:r>
            <a:r>
              <a:rPr lang="en-US" altLang="zh-TW" baseline="-25000" dirty="0" smtClean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</a:t>
            </a:r>
            <a:r>
              <a:rPr lang="zh-TW" altLang="en-US" dirty="0"/>
              <a:t> →</a:t>
            </a:r>
            <a:r>
              <a:rPr lang="en-US" altLang="zh-TW" dirty="0"/>
              <a:t> r</a:t>
            </a:r>
            <a:r>
              <a:rPr lang="en-US" altLang="zh-TW" baseline="-25000" dirty="0"/>
              <a:t>6</a:t>
            </a:r>
            <a:r>
              <a:rPr lang="zh-TW" altLang="en-US" baseline="-25000" dirty="0"/>
              <a:t> </a:t>
            </a:r>
            <a:r>
              <a:rPr lang="en-US" altLang="zh-TW" dirty="0"/>
              <a:t>, 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</a:t>
            </a:r>
            <a:r>
              <a:rPr lang="zh-TW" altLang="en-US" dirty="0"/>
              <a:t> →</a:t>
            </a:r>
            <a:r>
              <a:rPr lang="en-US" altLang="zh-TW" dirty="0"/>
              <a:t> r</a:t>
            </a:r>
            <a:r>
              <a:rPr lang="en-US" altLang="zh-TW" baseline="-25000" dirty="0"/>
              <a:t>7 </a:t>
            </a:r>
            <a:r>
              <a:rPr lang="en-US" altLang="zh-TW" dirty="0" smtClean="0"/>
              <a:t>, 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3</a:t>
            </a:r>
            <a:r>
              <a:rPr lang="zh-TW" altLang="en-US" dirty="0" smtClean="0"/>
              <a:t>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6</a:t>
            </a:r>
            <a:r>
              <a:rPr lang="en-US" altLang="zh-TW" dirty="0" smtClean="0"/>
              <a:t> ,</a:t>
            </a:r>
          </a:p>
          <a:p>
            <a:pPr marL="109728" indent="0">
              <a:buNone/>
            </a:pPr>
            <a:r>
              <a:rPr lang="en-US" altLang="zh-TW" dirty="0" smtClean="0"/>
              <a:t> 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4</a:t>
            </a:r>
            <a:r>
              <a:rPr lang="zh-TW" altLang="en-US" dirty="0"/>
              <a:t> 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/>
              <a:t>5</a:t>
            </a:r>
            <a:r>
              <a:rPr lang="en-US" altLang="zh-TW" dirty="0" smtClean="0"/>
              <a:t> , 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4</a:t>
            </a:r>
            <a:r>
              <a:rPr lang="zh-TW" altLang="en-US" dirty="0"/>
              <a:t> →</a:t>
            </a:r>
            <a:r>
              <a:rPr lang="en-US" altLang="zh-TW" dirty="0"/>
              <a:t> r</a:t>
            </a:r>
            <a:r>
              <a:rPr lang="en-US" altLang="zh-TW" baseline="-25000" dirty="0"/>
              <a:t>6</a:t>
            </a:r>
            <a:r>
              <a:rPr lang="en-US" altLang="zh-TW" dirty="0"/>
              <a:t> </a:t>
            </a:r>
            <a:r>
              <a:rPr lang="en-US" altLang="zh-TW" dirty="0" smtClean="0"/>
              <a:t>}</a:t>
            </a:r>
            <a:endParaRPr lang="en-US" altLang="zh-TW" dirty="0"/>
          </a:p>
          <a:p>
            <a:r>
              <a:rPr lang="en-US" altLang="zh-TW" dirty="0" smtClean="0"/>
              <a:t>The computation is too high.  O(MN</a:t>
            </a:r>
            <a:r>
              <a:rPr lang="en-US" altLang="zh-TW" baseline="30000" dirty="0" smtClean="0"/>
              <a:t>M-1</a:t>
            </a:r>
            <a:r>
              <a:rPr lang="en-US" altLang="zh-TW" dirty="0" smtClean="0"/>
              <a:t>)</a:t>
            </a:r>
          </a:p>
          <a:p>
            <a:pPr marL="109728" indent="0">
              <a:buNone/>
            </a:pPr>
            <a:endParaRPr lang="en-US" altLang="zh-TW" dirty="0"/>
          </a:p>
          <a:p>
            <a:pPr marL="109728" indent="0">
              <a:buNone/>
            </a:pPr>
            <a:endParaRPr lang="en-US" altLang="zh-TW" dirty="0"/>
          </a:p>
          <a:p>
            <a:pPr marL="109728" indent="0">
              <a:buNone/>
            </a:pPr>
            <a:endParaRPr lang="en-US" altLang="zh-TW" dirty="0"/>
          </a:p>
          <a:p>
            <a:pPr marL="109728" indent="0">
              <a:buNone/>
            </a:pPr>
            <a:endParaRPr lang="en-US" altLang="zh-TW" dirty="0" smtClean="0"/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15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0" dirty="0"/>
              <a:t>Recursive </a:t>
            </a:r>
            <a:r>
              <a:rPr lang="en-US" altLang="zh-TW" b="0" dirty="0" smtClean="0"/>
              <a:t>Recommendation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056784" cy="410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4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52565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644"/>
            <a:ext cx="7632848" cy="73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2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588434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599778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85975" y="22471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Initial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43293" y="2996952"/>
            <a:ext cx="408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加入</a:t>
            </a:r>
            <a:r>
              <a:rPr lang="zh-TW" altLang="en-US" dirty="0" smtClean="0">
                <a:solidFill>
                  <a:srgbClr val="FF0000"/>
                </a:solidFill>
              </a:rPr>
              <a:t>第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zh-TW" altLang="en-US" dirty="0" smtClean="0">
                <a:solidFill>
                  <a:srgbClr val="FF0000"/>
                </a:solidFill>
              </a:rPr>
              <a:t>層的</a:t>
            </a:r>
            <a:r>
              <a:rPr lang="en-US" altLang="zh-TW" dirty="0" smtClean="0">
                <a:solidFill>
                  <a:srgbClr val="FF0000"/>
                </a:solidFill>
              </a:rPr>
              <a:t>node,</a:t>
            </a:r>
            <a:r>
              <a:rPr lang="zh-TW" altLang="en-US" dirty="0" smtClean="0">
                <a:solidFill>
                  <a:srgbClr val="FF0000"/>
                </a:solidFill>
              </a:rPr>
              <a:t>選出</a:t>
            </a:r>
            <a:r>
              <a:rPr lang="en-US" altLang="zh-TW" dirty="0" smtClean="0">
                <a:solidFill>
                  <a:srgbClr val="FF0000"/>
                </a:solidFill>
              </a:rPr>
              <a:t>max route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947213" y="414908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Initial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94364" y="4546858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recursive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3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r>
              <a:rPr lang="en-US" altLang="zh-TW" dirty="0" smtClean="0"/>
              <a:t>Example:</a:t>
            </a:r>
          </a:p>
          <a:p>
            <a:pPr marL="109728" indent="0">
              <a:buNone/>
            </a:pPr>
            <a:r>
              <a:rPr lang="en-US" altLang="zh-TW" dirty="0" smtClean="0"/>
              <a:t>G(A;3) = g(A) + (1-P(A)) * max { G(B;2),G(C;2),</a:t>
            </a:r>
          </a:p>
          <a:p>
            <a:pPr marL="109728" indent="0">
              <a:buNone/>
            </a:pPr>
            <a:r>
              <a:rPr lang="en-US" altLang="zh-TW" dirty="0"/>
              <a:t>	 </a:t>
            </a:r>
            <a:r>
              <a:rPr lang="en-US" altLang="zh-TW" dirty="0" smtClean="0"/>
              <a:t>      G(F;2),G(E;2)}</a:t>
            </a:r>
          </a:p>
          <a:p>
            <a:pPr marL="109728" indent="0">
              <a:buNone/>
            </a:pPr>
            <a:r>
              <a:rPr lang="en-US" altLang="zh-TW" dirty="0" smtClean="0"/>
              <a:t>G(B;2) = g(B) + (1-P(B)) * max {G(D;1),G(I;1)}</a:t>
            </a:r>
          </a:p>
          <a:p>
            <a:pPr marL="109728" indent="0">
              <a:buNone/>
            </a:pPr>
            <a:r>
              <a:rPr lang="en-US" altLang="zh-TW" dirty="0" smtClean="0"/>
              <a:t>G(C;2) = g(C) + (1-P(C)) * max {G(H;1</a:t>
            </a:r>
            <a:r>
              <a:rPr lang="en-US" altLang="zh-TW" dirty="0"/>
              <a:t>),</a:t>
            </a:r>
            <a:r>
              <a:rPr lang="en-US" altLang="zh-TW" dirty="0" smtClean="0"/>
              <a:t>G(G;1)}</a:t>
            </a:r>
          </a:p>
          <a:p>
            <a:pPr marL="109728" indent="0">
              <a:buNone/>
            </a:pPr>
            <a:r>
              <a:rPr lang="en-US" altLang="zh-TW" dirty="0"/>
              <a:t>G(F;2) = g(F) + (1-P(F)) * max {</a:t>
            </a:r>
            <a:r>
              <a:rPr lang="en-US" altLang="zh-TW" dirty="0" smtClean="0"/>
              <a:t>G(E;1)}</a:t>
            </a:r>
          </a:p>
          <a:p>
            <a:pPr marL="109728" indent="0">
              <a:buNone/>
            </a:pPr>
            <a:r>
              <a:rPr lang="en-US" altLang="zh-TW" dirty="0" smtClean="0"/>
              <a:t>G(E;2) = g(E) + (1-P(E)) * max {}</a:t>
            </a:r>
          </a:p>
          <a:p>
            <a:pPr marL="109728" indent="0">
              <a:buNone/>
            </a:pPr>
            <a:endParaRPr lang="en-US" altLang="zh-TW" dirty="0"/>
          </a:p>
          <a:p>
            <a:pPr marL="109728" indent="0">
              <a:buNone/>
            </a:pPr>
            <a:r>
              <a:rPr lang="en-US" altLang="zh-TW" dirty="0" smtClean="0"/>
              <a:t>G([□;1) = g(</a:t>
            </a:r>
            <a:r>
              <a:rPr lang="en-US" altLang="zh-TW" dirty="0"/>
              <a:t>□</a:t>
            </a:r>
            <a:r>
              <a:rPr lang="en-US" altLang="zh-TW" dirty="0" smtClean="0"/>
              <a:t>)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41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Each grid represent direction vector</a:t>
            </a:r>
          </a:p>
          <a:p>
            <a:r>
              <a:rPr lang="en-US" altLang="zh-TW" dirty="0" smtClean="0"/>
              <a:t>(p1,p2,p3,p4……,p8), pi = f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/∑</a:t>
            </a:r>
            <a:r>
              <a:rPr lang="en-US" altLang="zh-TW" baseline="-25000" dirty="0"/>
              <a:t>(</a:t>
            </a:r>
            <a:r>
              <a:rPr lang="en-US" altLang="zh-TW" baseline="-25000" dirty="0" smtClean="0"/>
              <a:t>k=1~8)</a:t>
            </a:r>
            <a:r>
              <a:rPr lang="en-US" altLang="zh-TW" dirty="0" smtClean="0"/>
              <a:t>f</a:t>
            </a:r>
            <a:r>
              <a:rPr lang="en-US" altLang="zh-TW" baseline="-25000" dirty="0" smtClean="0"/>
              <a:t>k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Top-K Route Recommendation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0" y="1268760"/>
            <a:ext cx="60674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95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Problem Formulation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MNP and rMNP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2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Collected in the San </a:t>
            </a:r>
            <a:r>
              <a:rPr lang="en-US" altLang="zh-TW" dirty="0" err="1" smtClean="0"/>
              <a:t>Franciso</a:t>
            </a:r>
            <a:r>
              <a:rPr lang="en-US" altLang="zh-TW" dirty="0" smtClean="0"/>
              <a:t> Bay Area in 30 day.(</a:t>
            </a:r>
            <a:r>
              <a:rPr lang="zh-TW" altLang="en-US" dirty="0" smtClean="0"/>
              <a:t>舊金山灣區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89897</a:t>
            </a:r>
            <a:r>
              <a:rPr lang="zh-TW" altLang="en-US" dirty="0" smtClean="0"/>
              <a:t> </a:t>
            </a:r>
            <a:r>
              <a:rPr lang="en-US" altLang="zh-TW" dirty="0" smtClean="0"/>
              <a:t>pick-up and drop-off </a:t>
            </a:r>
            <a:r>
              <a:rPr lang="en-US" altLang="zh-TW" dirty="0" err="1" smtClean="0"/>
              <a:t>activites</a:t>
            </a:r>
            <a:r>
              <a:rPr lang="en-US" altLang="zh-TW" dirty="0" smtClean="0"/>
              <a:t> in total</a:t>
            </a:r>
          </a:p>
          <a:p>
            <a:endParaRPr lang="en-US" altLang="zh-TW" dirty="0"/>
          </a:p>
          <a:p>
            <a:r>
              <a:rPr lang="en-US" altLang="zh-TW" dirty="0" smtClean="0"/>
              <a:t>Build Road Network Data with Google Map , GPS Traces and Google API</a:t>
            </a:r>
          </a:p>
          <a:p>
            <a:r>
              <a:rPr lang="en-US" altLang="zh-TW" dirty="0" smtClean="0"/>
              <a:t>The dataset contains 5391 roads.(Include ID,starting </a:t>
            </a:r>
            <a:r>
              <a:rPr lang="en-US" altLang="zh-TW" dirty="0" err="1" smtClean="0"/>
              <a:t>point,ending</a:t>
            </a:r>
            <a:r>
              <a:rPr lang="en-US" altLang="zh-TW" dirty="0" smtClean="0"/>
              <a:t> point and historical pick-up probability and net profit)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Data set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864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Problem Formulation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MNP and rMNP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520"/>
            <a:ext cx="7477854" cy="31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43944"/>
            <a:ext cx="718103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8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Top-K Recommendation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37003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09516"/>
            <a:ext cx="6833270" cy="25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For Inexperienced Taxi Driver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19561"/>
            <a:ext cx="5001646" cy="40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2" y="1052736"/>
            <a:ext cx="6134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401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244698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Profit Different</a:t>
            </a:r>
            <a:endParaRPr lang="zh-TW" alt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73572"/>
            <a:ext cx="6696744" cy="528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705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Running Time </a:t>
            </a:r>
            <a:endParaRPr lang="zh-TW" altLang="en-US" sz="2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84062" cy="50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56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Problem Formulation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MNP and rMNP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89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this </a:t>
            </a:r>
            <a:r>
              <a:rPr lang="en-US" altLang="zh-TW" dirty="0" err="1" smtClean="0"/>
              <a:t>paper,Author</a:t>
            </a:r>
            <a:r>
              <a:rPr lang="en-US" altLang="zh-TW" dirty="0" smtClean="0"/>
              <a:t> proposed a cost-</a:t>
            </a:r>
            <a:r>
              <a:rPr lang="en-US" altLang="zh-TW" dirty="0" err="1" smtClean="0"/>
              <a:t>efftive</a:t>
            </a:r>
            <a:r>
              <a:rPr lang="en-US" altLang="zh-TW" dirty="0" smtClean="0"/>
              <a:t> recommender for driver to maximize profits by providing profitable routes.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They first provided a net profit objective function before driver finding passenger.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And efficiently </a:t>
            </a:r>
            <a:r>
              <a:rPr lang="en-US" altLang="zh-TW" dirty="0" err="1" smtClean="0"/>
              <a:t>gernerate</a:t>
            </a:r>
            <a:r>
              <a:rPr lang="en-US" altLang="zh-TW" dirty="0" smtClean="0"/>
              <a:t> candidate driving routes for different driver.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559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2" y="2437064"/>
            <a:ext cx="6172894" cy="384624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29450"/>
            <a:ext cx="2312638" cy="1622298"/>
          </a:xfrm>
          <a:prstGeom prst="rect">
            <a:avLst/>
          </a:prstGeom>
        </p:spPr>
      </p:pic>
      <p:sp>
        <p:nvSpPr>
          <p:cNvPr id="2" name="向左箭號 1"/>
          <p:cNvSpPr/>
          <p:nvPr/>
        </p:nvSpPr>
        <p:spPr>
          <a:xfrm>
            <a:off x="6171028" y="40770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9552" y="148478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Profits ?  </a:t>
            </a:r>
          </a:p>
          <a:p>
            <a:r>
              <a:rPr lang="en-US" altLang="zh-TW" dirty="0" smtClean="0"/>
              <a:t>Optima routes ?</a:t>
            </a:r>
          </a:p>
          <a:p>
            <a:r>
              <a:rPr lang="en-US" altLang="zh-TW" dirty="0" smtClean="0"/>
              <a:t>Effective time ? 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71800" y="148478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1.From start(A) to end(B) -&gt; fast.</a:t>
            </a:r>
          </a:p>
          <a:p>
            <a:r>
              <a:rPr lang="en-US" altLang="zh-TW" dirty="0" smtClean="0"/>
              <a:t>2.Give a sequence of pick-up point </a:t>
            </a:r>
          </a:p>
          <a:p>
            <a:r>
              <a:rPr lang="en-US" altLang="zh-TW" dirty="0" smtClean="0"/>
              <a:t>-&gt; find customs within shortest distance.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12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7" y="260648"/>
            <a:ext cx="8031289" cy="5750099"/>
          </a:xfrm>
        </p:spPr>
        <p:txBody>
          <a:bodyPr/>
          <a:lstStyle/>
          <a:p>
            <a:r>
              <a:rPr lang="en-US" altLang="zh-TW" dirty="0"/>
              <a:t>Goal : Maximize  profits when following recommender routes for finding a passengers.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44816" cy="437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0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Problem Formulation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MNP and rMNP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37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 = (r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-&gt;r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-&gt;……-&gt;r</a:t>
            </a:r>
            <a:r>
              <a:rPr lang="en-US" altLang="zh-TW" baseline="-25000" dirty="0" smtClean="0"/>
              <a:t>M</a:t>
            </a:r>
            <a:r>
              <a:rPr lang="en-US" altLang="zh-TW" dirty="0" smtClean="0"/>
              <a:t>), length = M</a:t>
            </a:r>
          </a:p>
          <a:p>
            <a:r>
              <a:rPr lang="en-US" altLang="zh-TW" dirty="0" smtClean="0"/>
              <a:t>R.s(start),R.e(end),r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.next[](neighboring point)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Problem </a:t>
            </a:r>
            <a:r>
              <a:rPr lang="en-US" altLang="zh-TW" dirty="0" smtClean="0"/>
              <a:t>Formulation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2498054" y="2636912"/>
            <a:ext cx="504056" cy="576064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2771800" y="2852936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r1</a:t>
            </a:r>
            <a:endParaRPr lang="zh-TW" altLang="en-US" dirty="0"/>
          </a:p>
        </p:txBody>
      </p:sp>
      <p:cxnSp>
        <p:nvCxnSpPr>
          <p:cNvPr id="8" name="直線單箭頭接點 7"/>
          <p:cNvCxnSpPr>
            <a:stCxn id="6" idx="6"/>
          </p:cNvCxnSpPr>
          <p:nvPr/>
        </p:nvCxnSpPr>
        <p:spPr>
          <a:xfrm>
            <a:off x="3419872" y="321297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4932040" y="2822278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r2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2829494" y="4221088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r3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9" idx="3"/>
            <a:endCxn id="10" idx="6"/>
          </p:cNvCxnSpPr>
          <p:nvPr/>
        </p:nvCxnSpPr>
        <p:spPr>
          <a:xfrm flipH="1">
            <a:off x="3477566" y="3436905"/>
            <a:ext cx="1549382" cy="1144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0" idx="0"/>
            <a:endCxn id="6" idx="4"/>
          </p:cNvCxnSpPr>
          <p:nvPr/>
        </p:nvCxnSpPr>
        <p:spPr>
          <a:xfrm flipH="1" flipV="1">
            <a:off x="3095836" y="3573016"/>
            <a:ext cx="5769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弧形接點 16"/>
          <p:cNvCxnSpPr>
            <a:stCxn id="9" idx="0"/>
          </p:cNvCxnSpPr>
          <p:nvPr/>
        </p:nvCxnSpPr>
        <p:spPr>
          <a:xfrm rot="16200000" flipH="1" flipV="1">
            <a:off x="4185554" y="1819811"/>
            <a:ext cx="68055" cy="2072988"/>
          </a:xfrm>
          <a:prstGeom prst="curvedConnector4">
            <a:avLst>
              <a:gd name="adj1" fmla="val -335905"/>
              <a:gd name="adj2" fmla="val 57816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乘號 18"/>
          <p:cNvSpPr/>
          <p:nvPr/>
        </p:nvSpPr>
        <p:spPr>
          <a:xfrm>
            <a:off x="3718756" y="2283728"/>
            <a:ext cx="914400" cy="914400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stCxn id="10" idx="4"/>
            <a:endCxn id="22" idx="7"/>
          </p:cNvCxnSpPr>
          <p:nvPr/>
        </p:nvCxnSpPr>
        <p:spPr>
          <a:xfrm flipH="1">
            <a:off x="2532876" y="4941168"/>
            <a:ext cx="620654" cy="522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1979712" y="5358542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3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r>
              <a:rPr lang="en-US" altLang="zh-TW" dirty="0" smtClean="0"/>
              <a:t>Profit g(r) = e(r) – c(r)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‣ </a:t>
            </a:r>
            <a:r>
              <a:rPr lang="en-US" altLang="zh-TW" sz="2600" dirty="0" smtClean="0"/>
              <a:t>Calculation of Net profit</a:t>
            </a:r>
            <a:endParaRPr lang="zh-TW" altLang="en-US" sz="2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3656"/>
            <a:ext cx="4845662" cy="129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4" y="2780928"/>
            <a:ext cx="7692687" cy="63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" y="3645024"/>
            <a:ext cx="8056287" cy="128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7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r>
              <a:rPr lang="en-US" altLang="zh-TW" dirty="0" smtClean="0"/>
              <a:t>Assume N</a:t>
            </a:r>
            <a:r>
              <a:rPr lang="en-US" altLang="zh-TW" baseline="-25000" dirty="0" smtClean="0"/>
              <a:t>r</a:t>
            </a:r>
            <a:r>
              <a:rPr lang="en-US" altLang="zh-TW" dirty="0" smtClean="0"/>
              <a:t> = 2 , i = 1(start),M=3</a:t>
            </a:r>
          </a:p>
          <a:p>
            <a:pPr marL="109728" indent="0">
              <a:buNone/>
            </a:pPr>
            <a:r>
              <a:rPr lang="en-US" altLang="zh-TW" dirty="0" smtClean="0"/>
              <a:t>Protential earn</a:t>
            </a:r>
            <a:r>
              <a:rPr lang="zh-TW" altLang="en-US" dirty="0" smtClean="0"/>
              <a:t> </a:t>
            </a:r>
            <a:r>
              <a:rPr lang="en-US" altLang="zh-TW" dirty="0" smtClean="0"/>
              <a:t>: e(r) , Protential cost : c(r)</a:t>
            </a:r>
          </a:p>
          <a:p>
            <a:pPr marL="109728" indent="0">
              <a:buNone/>
            </a:pPr>
            <a:r>
              <a:rPr lang="en-US" altLang="zh-TW" dirty="0" smtClean="0"/>
              <a:t>If r = r</a:t>
            </a:r>
            <a:r>
              <a:rPr lang="en-US" altLang="zh-TW" baseline="-25000" dirty="0" smtClean="0"/>
              <a:t>1 , 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 smtClean="0"/>
              <a:t>e(r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[(Fee(1,1)+Fee(2,1))/</a:t>
            </a:r>
            <a:r>
              <a:rPr lang="en-US" altLang="zh-TW" dirty="0"/>
              <a:t>2]*P(r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</a:t>
            </a:r>
          </a:p>
          <a:p>
            <a:pPr marL="109728" indent="0">
              <a:buNone/>
            </a:pPr>
            <a:r>
              <a:rPr lang="en-US" altLang="zh-TW" dirty="0"/>
              <a:t>c(r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(</a:t>
            </a:r>
            <a:r>
              <a:rPr lang="en-US" altLang="zh-TW" dirty="0"/>
              <a:t>1-P(r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)) </a:t>
            </a:r>
            <a:r>
              <a:rPr lang="en-US" altLang="zh-TW" dirty="0"/>
              <a:t>*(L(r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)*</a:t>
            </a:r>
            <a:r>
              <a:rPr lang="en-US" altLang="zh-TW" dirty="0" err="1" smtClean="0"/>
              <a:t>Gas+T</a:t>
            </a:r>
            <a:r>
              <a:rPr lang="en-US" altLang="zh-TW" dirty="0" smtClean="0"/>
              <a:t>(r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).CompanyFee)</a:t>
            </a:r>
          </a:p>
          <a:p>
            <a:endParaRPr lang="en-US" altLang="zh-TW" dirty="0"/>
          </a:p>
          <a:p>
            <a:pPr marL="109728" indent="0">
              <a:buNone/>
            </a:pPr>
            <a:r>
              <a:rPr lang="en-US" altLang="zh-TW" dirty="0" smtClean="0"/>
              <a:t>G(R,r1,M) </a:t>
            </a:r>
            <a:r>
              <a:rPr lang="en-US" altLang="zh-TW" dirty="0"/>
              <a:t>= g(r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)+[</a:t>
            </a:r>
            <a:r>
              <a:rPr lang="en-US" altLang="zh-TW" dirty="0" smtClean="0">
                <a:solidFill>
                  <a:srgbClr val="00B050"/>
                </a:solidFill>
              </a:rPr>
              <a:t>g(r</a:t>
            </a:r>
            <a:r>
              <a:rPr lang="en-US" altLang="zh-TW" baseline="-25000" dirty="0" smtClean="0">
                <a:solidFill>
                  <a:srgbClr val="00B050"/>
                </a:solidFill>
              </a:rPr>
              <a:t>2</a:t>
            </a:r>
            <a:r>
              <a:rPr lang="en-US" altLang="zh-TW" dirty="0" smtClean="0">
                <a:solidFill>
                  <a:srgbClr val="00B050"/>
                </a:solidFill>
              </a:rPr>
              <a:t>)*(1-P(</a:t>
            </a:r>
            <a:r>
              <a:rPr lang="en-US" altLang="zh-TW" dirty="0">
                <a:solidFill>
                  <a:srgbClr val="00B050"/>
                </a:solidFill>
              </a:rPr>
              <a:t>r</a:t>
            </a:r>
            <a:r>
              <a:rPr lang="en-US" altLang="zh-TW" baseline="-25000" dirty="0">
                <a:solidFill>
                  <a:srgbClr val="00B050"/>
                </a:solidFill>
              </a:rPr>
              <a:t>1</a:t>
            </a:r>
            <a:r>
              <a:rPr lang="en-US" altLang="zh-TW" dirty="0" smtClean="0">
                <a:solidFill>
                  <a:srgbClr val="00B050"/>
                </a:solidFill>
              </a:rPr>
              <a:t>))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g(r</a:t>
            </a:r>
            <a:r>
              <a:rPr lang="en-US" altLang="zh-TW" baseline="-25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)*(1-P(r</a:t>
            </a:r>
            <a:r>
              <a:rPr lang="en-US" altLang="zh-TW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))*(1-P(r</a:t>
            </a:r>
            <a:r>
              <a:rPr lang="en-US" altLang="zh-TW" baseline="-25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))] , total profit</a:t>
            </a:r>
          </a:p>
          <a:p>
            <a:endParaRPr lang="en-US" altLang="zh-TW" dirty="0"/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‣ </a:t>
            </a:r>
            <a:r>
              <a:rPr lang="en-US" altLang="zh-TW" sz="2600" dirty="0" smtClean="0"/>
              <a:t>example</a:t>
            </a:r>
            <a:endParaRPr lang="zh-TW" alt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30576"/>
            <a:ext cx="3312368" cy="10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8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Problem Formulation</a:t>
            </a:r>
          </a:p>
          <a:p>
            <a:r>
              <a:rPr lang="en-US" altLang="zh-TW" dirty="0" smtClean="0"/>
              <a:t>MNP and rMNP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83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1490</TotalTime>
  <Words>465</Words>
  <Application>Microsoft Office PowerPoint</Application>
  <PresentationFormat>如螢幕大小 (4:3)</PresentationFormat>
  <Paragraphs>157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匯合</vt:lpstr>
      <vt:lpstr>A Cost-Effective Recommender System for Taxi Drivers</vt:lpstr>
      <vt:lpstr>Outline</vt:lpstr>
      <vt:lpstr>Introduction</vt:lpstr>
      <vt:lpstr>PowerPoint 簡報</vt:lpstr>
      <vt:lpstr>Outline</vt:lpstr>
      <vt:lpstr>Problem Formulation</vt:lpstr>
      <vt:lpstr>‣ Calculation of Net profit</vt:lpstr>
      <vt:lpstr>‣ example</vt:lpstr>
      <vt:lpstr>Outline</vt:lpstr>
      <vt:lpstr>MNP Route Recommendation</vt:lpstr>
      <vt:lpstr>Route net</vt:lpstr>
      <vt:lpstr>PowerPoint 簡報</vt:lpstr>
      <vt:lpstr>Recursive Recommendation</vt:lpstr>
      <vt:lpstr>PowerPoint 簡報</vt:lpstr>
      <vt:lpstr>PowerPoint 簡報</vt:lpstr>
      <vt:lpstr>PowerPoint 簡報</vt:lpstr>
      <vt:lpstr>Top-K Route Recommendation</vt:lpstr>
      <vt:lpstr>Outline</vt:lpstr>
      <vt:lpstr>Data set</vt:lpstr>
      <vt:lpstr>PowerPoint 簡報</vt:lpstr>
      <vt:lpstr>Top-K Recommendation</vt:lpstr>
      <vt:lpstr>For Inexperienced Taxi Driver</vt:lpstr>
      <vt:lpstr>Profit Different</vt:lpstr>
      <vt:lpstr>Running Time 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302</cp:revision>
  <dcterms:created xsi:type="dcterms:W3CDTF">2013-09-02T04:01:49Z</dcterms:created>
  <dcterms:modified xsi:type="dcterms:W3CDTF">2014-11-06T03:51:00Z</dcterms:modified>
</cp:coreProperties>
</file>